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72" r:id="rId4"/>
    <p:sldId id="264" r:id="rId5"/>
    <p:sldId id="271" r:id="rId6"/>
    <p:sldId id="266" r:id="rId7"/>
    <p:sldId id="270" r:id="rId8"/>
    <p:sldId id="273" r:id="rId9"/>
    <p:sldId id="274" r:id="rId10"/>
    <p:sldId id="268" r:id="rId11"/>
    <p:sldId id="269" r:id="rId12"/>
    <p:sldId id="275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2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arxiv.org/search/cs?searchtype=author&amp;query=Dumoulin,+V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arxiv.org/search/cs?searchtype=author&amp;query=Dumoulin,+V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D7503D-0484-4147-AD90-9619884717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1AA025-852A-49EC-BEA0-19A23134B190}">
      <dgm:prSet/>
      <dgm:spPr/>
      <dgm:t>
        <a:bodyPr/>
        <a:lstStyle/>
        <a:p>
          <a:r>
            <a:rPr lang="en-US" dirty="0" err="1"/>
            <a:t>Gatys</a:t>
          </a:r>
          <a:r>
            <a:rPr lang="en-US" dirty="0"/>
            <a:t>' </a:t>
          </a:r>
          <a:r>
            <a:rPr lang="en-US" dirty="0">
              <a:solidFill>
                <a:srgbClr val="002060"/>
              </a:solidFill>
            </a:rPr>
            <a:t>A Neural Algorithm of Artistic Style</a:t>
          </a:r>
          <a:r>
            <a:rPr lang="en-US" dirty="0"/>
            <a:t>, </a:t>
          </a:r>
        </a:p>
      </dgm:t>
    </dgm:pt>
    <dgm:pt modelId="{41B3BA05-A0A6-45B0-B1AB-E234D95EF58E}" type="parTrans" cxnId="{09DE0F3F-85D8-440D-A3A8-6459890D9078}">
      <dgm:prSet/>
      <dgm:spPr/>
      <dgm:t>
        <a:bodyPr/>
        <a:lstStyle/>
        <a:p>
          <a:endParaRPr lang="en-US"/>
        </a:p>
      </dgm:t>
    </dgm:pt>
    <dgm:pt modelId="{AB10625E-E9B3-414D-AEC4-A2F7A1E6CE74}" type="sibTrans" cxnId="{09DE0F3F-85D8-440D-A3A8-6459890D9078}">
      <dgm:prSet/>
      <dgm:spPr/>
      <dgm:t>
        <a:bodyPr/>
        <a:lstStyle/>
        <a:p>
          <a:endParaRPr lang="en-US"/>
        </a:p>
      </dgm:t>
    </dgm:pt>
    <dgm:pt modelId="{A12BC60D-D6C7-4E26-8B70-B971ACF8CC90}">
      <dgm:prSet/>
      <dgm:spPr/>
      <dgm:t>
        <a:bodyPr/>
        <a:lstStyle/>
        <a:p>
          <a:r>
            <a:rPr lang="en-US" dirty="0"/>
            <a:t>Johnson's </a:t>
          </a:r>
          <a:r>
            <a:rPr lang="en-US" dirty="0">
              <a:solidFill>
                <a:srgbClr val="002060"/>
              </a:solidFill>
            </a:rPr>
            <a:t>Perceptual Losses for Real-Time Style Transfer and Super-Resolution,</a:t>
          </a:r>
          <a:endParaRPr lang="en-US" dirty="0"/>
        </a:p>
      </dgm:t>
    </dgm:pt>
    <dgm:pt modelId="{5FEDF474-005B-4997-B689-17C38B314E48}" type="parTrans" cxnId="{4CAF5B68-E14A-4E62-A80D-349AA8131642}">
      <dgm:prSet/>
      <dgm:spPr/>
      <dgm:t>
        <a:bodyPr/>
        <a:lstStyle/>
        <a:p>
          <a:endParaRPr lang="en-US"/>
        </a:p>
      </dgm:t>
    </dgm:pt>
    <dgm:pt modelId="{52AB594F-3337-49F3-B516-853763AEFA73}" type="sibTrans" cxnId="{4CAF5B68-E14A-4E62-A80D-349AA8131642}">
      <dgm:prSet/>
      <dgm:spPr/>
      <dgm:t>
        <a:bodyPr/>
        <a:lstStyle/>
        <a:p>
          <a:endParaRPr lang="en-US"/>
        </a:p>
      </dgm:t>
    </dgm:pt>
    <dgm:pt modelId="{C5BCDB36-F64F-44BA-93B0-511E399006F6}">
      <dgm:prSet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Vincent Dumoulin</a:t>
          </a: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’s </a:t>
          </a:r>
          <a:r>
            <a:rPr lang="en-US" sz="2800" kern="1200" dirty="0">
              <a:solidFill>
                <a:srgbClr val="002060"/>
              </a:solidFill>
              <a:latin typeface="Calibri" panose="020F0502020204030204"/>
              <a:ea typeface="+mn-ea"/>
              <a:cs typeface="+mn-cs"/>
            </a:rPr>
            <a:t>A Learned Representation For Artistic Style,</a:t>
          </a:r>
        </a:p>
      </dgm:t>
    </dgm:pt>
    <dgm:pt modelId="{B3885A05-F82B-461B-84BE-6A4AFB862D0D}" type="parTrans" cxnId="{F6A0CF74-71F0-486F-BA63-653E75D3C023}">
      <dgm:prSet/>
      <dgm:spPr/>
    </dgm:pt>
    <dgm:pt modelId="{9F12E8F1-D9A5-4AD7-923E-2287121FA2C0}" type="sibTrans" cxnId="{F6A0CF74-71F0-486F-BA63-653E75D3C023}">
      <dgm:prSet/>
      <dgm:spPr/>
    </dgm:pt>
    <dgm:pt modelId="{26E2714A-44D9-4708-B8AD-0A9E7CAC9B3E}" type="pres">
      <dgm:prSet presAssocID="{DED7503D-0484-4147-AD90-96198847179B}" presName="linear" presStyleCnt="0">
        <dgm:presLayoutVars>
          <dgm:animLvl val="lvl"/>
          <dgm:resizeHandles val="exact"/>
        </dgm:presLayoutVars>
      </dgm:prSet>
      <dgm:spPr/>
    </dgm:pt>
    <dgm:pt modelId="{197939F2-4A1F-4F34-ABF4-1AA3765317E9}" type="pres">
      <dgm:prSet presAssocID="{DE1AA025-852A-49EC-BEA0-19A23134B19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74D7B9-D57E-44CD-ACDC-84DD0D7AD1E7}" type="pres">
      <dgm:prSet presAssocID="{AB10625E-E9B3-414D-AEC4-A2F7A1E6CE74}" presName="spacer" presStyleCnt="0"/>
      <dgm:spPr/>
    </dgm:pt>
    <dgm:pt modelId="{9ED678A2-B580-478D-B50F-5C91020CAA37}" type="pres">
      <dgm:prSet presAssocID="{A12BC60D-D6C7-4E26-8B70-B971ACF8CC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64AF44B-6B38-4E86-BB6D-0314BF7CA58F}" type="pres">
      <dgm:prSet presAssocID="{52AB594F-3337-49F3-B516-853763AEFA73}" presName="spacer" presStyleCnt="0"/>
      <dgm:spPr/>
    </dgm:pt>
    <dgm:pt modelId="{4C713E1F-7C24-4886-BEE5-367336115F98}" type="pres">
      <dgm:prSet presAssocID="{C5BCDB36-F64F-44BA-93B0-511E399006F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90FA500-9932-4FE5-986A-8F1D65DB7520}" type="presOf" srcId="{C5BCDB36-F64F-44BA-93B0-511E399006F6}" destId="{4C713E1F-7C24-4886-BEE5-367336115F98}" srcOrd="0" destOrd="0" presId="urn:microsoft.com/office/officeart/2005/8/layout/vList2"/>
    <dgm:cxn modelId="{7C5C8E2B-0588-444C-9345-5D7D1DA414EA}" type="presOf" srcId="{DED7503D-0484-4147-AD90-96198847179B}" destId="{26E2714A-44D9-4708-B8AD-0A9E7CAC9B3E}" srcOrd="0" destOrd="0" presId="urn:microsoft.com/office/officeart/2005/8/layout/vList2"/>
    <dgm:cxn modelId="{09DE0F3F-85D8-440D-A3A8-6459890D9078}" srcId="{DED7503D-0484-4147-AD90-96198847179B}" destId="{DE1AA025-852A-49EC-BEA0-19A23134B190}" srcOrd="0" destOrd="0" parTransId="{41B3BA05-A0A6-45B0-B1AB-E234D95EF58E}" sibTransId="{AB10625E-E9B3-414D-AEC4-A2F7A1E6CE74}"/>
    <dgm:cxn modelId="{8D2F0D65-C90A-4273-84AD-4D00AB98F947}" type="presOf" srcId="{A12BC60D-D6C7-4E26-8B70-B971ACF8CC90}" destId="{9ED678A2-B580-478D-B50F-5C91020CAA37}" srcOrd="0" destOrd="0" presId="urn:microsoft.com/office/officeart/2005/8/layout/vList2"/>
    <dgm:cxn modelId="{4CAF5B68-E14A-4E62-A80D-349AA8131642}" srcId="{DED7503D-0484-4147-AD90-96198847179B}" destId="{A12BC60D-D6C7-4E26-8B70-B971ACF8CC90}" srcOrd="1" destOrd="0" parTransId="{5FEDF474-005B-4997-B689-17C38B314E48}" sibTransId="{52AB594F-3337-49F3-B516-853763AEFA73}"/>
    <dgm:cxn modelId="{F6A0CF74-71F0-486F-BA63-653E75D3C023}" srcId="{DED7503D-0484-4147-AD90-96198847179B}" destId="{C5BCDB36-F64F-44BA-93B0-511E399006F6}" srcOrd="2" destOrd="0" parTransId="{B3885A05-F82B-461B-84BE-6A4AFB862D0D}" sibTransId="{9F12E8F1-D9A5-4AD7-923E-2287121FA2C0}"/>
    <dgm:cxn modelId="{12C62CD9-1ED8-4186-B3C1-92289C18DC37}" type="presOf" srcId="{DE1AA025-852A-49EC-BEA0-19A23134B190}" destId="{197939F2-4A1F-4F34-ABF4-1AA3765317E9}" srcOrd="0" destOrd="0" presId="urn:microsoft.com/office/officeart/2005/8/layout/vList2"/>
    <dgm:cxn modelId="{24D1B383-F8B6-4297-84F6-64D49B5ED1C3}" type="presParOf" srcId="{26E2714A-44D9-4708-B8AD-0A9E7CAC9B3E}" destId="{197939F2-4A1F-4F34-ABF4-1AA3765317E9}" srcOrd="0" destOrd="0" presId="urn:microsoft.com/office/officeart/2005/8/layout/vList2"/>
    <dgm:cxn modelId="{90F52AA7-E72B-4F3A-9AD1-8592F20A804D}" type="presParOf" srcId="{26E2714A-44D9-4708-B8AD-0A9E7CAC9B3E}" destId="{6074D7B9-D57E-44CD-ACDC-84DD0D7AD1E7}" srcOrd="1" destOrd="0" presId="urn:microsoft.com/office/officeart/2005/8/layout/vList2"/>
    <dgm:cxn modelId="{687B741C-4A7B-4664-A819-2B6206A55EE7}" type="presParOf" srcId="{26E2714A-44D9-4708-B8AD-0A9E7CAC9B3E}" destId="{9ED678A2-B580-478D-B50F-5C91020CAA37}" srcOrd="2" destOrd="0" presId="urn:microsoft.com/office/officeart/2005/8/layout/vList2"/>
    <dgm:cxn modelId="{65A47B9A-6002-46BB-BD5A-AD01708541B1}" type="presParOf" srcId="{26E2714A-44D9-4708-B8AD-0A9E7CAC9B3E}" destId="{264AF44B-6B38-4E86-BB6D-0314BF7CA58F}" srcOrd="3" destOrd="0" presId="urn:microsoft.com/office/officeart/2005/8/layout/vList2"/>
    <dgm:cxn modelId="{E642AF44-8785-4C07-AB05-2C01517EE24B}" type="presParOf" srcId="{26E2714A-44D9-4708-B8AD-0A9E7CAC9B3E}" destId="{4C713E1F-7C24-4886-BEE5-367336115F9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939F2-4A1F-4F34-ABF4-1AA3765317E9}">
      <dsp:nvSpPr>
        <dsp:cNvPr id="0" name=""/>
        <dsp:cNvSpPr/>
      </dsp:nvSpPr>
      <dsp:spPr>
        <a:xfrm>
          <a:off x="0" y="481650"/>
          <a:ext cx="11686553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Gatys</a:t>
          </a:r>
          <a:r>
            <a:rPr lang="en-US" sz="2800" kern="1200" dirty="0"/>
            <a:t>' </a:t>
          </a:r>
          <a:r>
            <a:rPr lang="en-US" sz="2800" kern="1200" dirty="0">
              <a:solidFill>
                <a:srgbClr val="002060"/>
              </a:solidFill>
            </a:rPr>
            <a:t>A Neural Algorithm of Artistic Style</a:t>
          </a:r>
          <a:r>
            <a:rPr lang="en-US" sz="2800" kern="1200" dirty="0"/>
            <a:t>, </a:t>
          </a:r>
        </a:p>
      </dsp:txBody>
      <dsp:txXfrm>
        <a:off x="32784" y="514434"/>
        <a:ext cx="11620985" cy="606012"/>
      </dsp:txXfrm>
    </dsp:sp>
    <dsp:sp modelId="{9ED678A2-B580-478D-B50F-5C91020CAA37}">
      <dsp:nvSpPr>
        <dsp:cNvPr id="0" name=""/>
        <dsp:cNvSpPr/>
      </dsp:nvSpPr>
      <dsp:spPr>
        <a:xfrm>
          <a:off x="0" y="1233870"/>
          <a:ext cx="11686553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Johnson's </a:t>
          </a:r>
          <a:r>
            <a:rPr lang="en-US" sz="2800" kern="1200" dirty="0">
              <a:solidFill>
                <a:srgbClr val="002060"/>
              </a:solidFill>
            </a:rPr>
            <a:t>Perceptual Losses for Real-Time Style Transfer and Super-Resolution,</a:t>
          </a:r>
          <a:endParaRPr lang="en-US" sz="2800" kern="1200" dirty="0"/>
        </a:p>
      </dsp:txBody>
      <dsp:txXfrm>
        <a:off x="32784" y="1266654"/>
        <a:ext cx="11620985" cy="606012"/>
      </dsp:txXfrm>
    </dsp:sp>
    <dsp:sp modelId="{4C713E1F-7C24-4886-BEE5-367336115F98}">
      <dsp:nvSpPr>
        <dsp:cNvPr id="0" name=""/>
        <dsp:cNvSpPr/>
      </dsp:nvSpPr>
      <dsp:spPr>
        <a:xfrm>
          <a:off x="0" y="1986090"/>
          <a:ext cx="11686553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Vincent Dumoulin</a:t>
          </a:r>
          <a:r>
            <a:rPr lang="en-US" sz="28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’s </a:t>
          </a:r>
          <a:r>
            <a:rPr lang="en-US" sz="2800" kern="1200" dirty="0">
              <a:solidFill>
                <a:srgbClr val="002060"/>
              </a:solidFill>
              <a:latin typeface="Calibri" panose="020F0502020204030204"/>
              <a:ea typeface="+mn-ea"/>
              <a:cs typeface="+mn-cs"/>
            </a:rPr>
            <a:t>A Learned Representation For Artistic Style,</a:t>
          </a:r>
        </a:p>
      </dsp:txBody>
      <dsp:txXfrm>
        <a:off x="32784" y="2018874"/>
        <a:ext cx="11620985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genekogan.com/works/style-transfer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9000"/>
                    </a14:imgEffect>
                  </a14:imgLayer>
                </a14:imgProps>
              </a:ext>
            </a:extLst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6ACA1-DFE1-434B-B626-808E7CB82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753094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IMAGE STYLE TRANSFER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16E2BB-A030-4143-BA18-D64C3901E52D}"/>
              </a:ext>
            </a:extLst>
          </p:cNvPr>
          <p:cNvSpPr txBox="1"/>
          <p:nvPr/>
        </p:nvSpPr>
        <p:spPr>
          <a:xfrm>
            <a:off x="3175" y="6349105"/>
            <a:ext cx="6205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Mona Lisa restyled by Picasso, Van Gogh, and Monet</a:t>
            </a:r>
          </a:p>
          <a:p>
            <a:r>
              <a:rPr lang="en-US" sz="1200" i="1" dirty="0"/>
              <a:t>Image source: </a:t>
            </a:r>
            <a:r>
              <a:rPr lang="en-US" sz="1200" i="1" dirty="0">
                <a:hlinkClick r:id="rId5"/>
              </a:rPr>
              <a:t>http://genekogan.com/works/style-transfer</a:t>
            </a:r>
            <a:endParaRPr lang="en-US" sz="1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4E36C-387D-416B-B6C9-49C4FD50FF73}"/>
              </a:ext>
            </a:extLst>
          </p:cNvPr>
          <p:cNvSpPr txBox="1"/>
          <p:nvPr/>
        </p:nvSpPr>
        <p:spPr>
          <a:xfrm>
            <a:off x="9179169" y="5887440"/>
            <a:ext cx="4448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Yashasvi</a:t>
            </a:r>
            <a:r>
              <a:rPr lang="en-US" sz="1600" dirty="0"/>
              <a:t> Jariwala</a:t>
            </a:r>
          </a:p>
          <a:p>
            <a:r>
              <a:rPr lang="en-US" sz="1600" dirty="0" err="1"/>
              <a:t>Jhanvi</a:t>
            </a:r>
            <a:r>
              <a:rPr lang="en-US" sz="1600" dirty="0"/>
              <a:t> Shah</a:t>
            </a:r>
          </a:p>
          <a:p>
            <a:r>
              <a:rPr lang="en-US" sz="1600" dirty="0"/>
              <a:t>Andrews Tito</a:t>
            </a:r>
          </a:p>
        </p:txBody>
      </p:sp>
    </p:spTree>
    <p:extLst>
      <p:ext uri="{BB962C8B-B14F-4D97-AF65-F5344CB8AC3E}">
        <p14:creationId xmlns:p14="http://schemas.microsoft.com/office/powerpoint/2010/main" val="3142035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still needs to be done 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A85A4-F21B-481F-81FA-CFCC3E73DD06}"/>
              </a:ext>
            </a:extLst>
          </p:cNvPr>
          <p:cNvSpPr/>
          <p:nvPr/>
        </p:nvSpPr>
        <p:spPr>
          <a:xfrm>
            <a:off x="252723" y="1293919"/>
            <a:ext cx="116865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-    Hyperparameter tuning (mainly content-weight, style-weight)</a:t>
            </a:r>
          </a:p>
          <a:p>
            <a:r>
              <a:rPr lang="en-US" b="1" dirty="0">
                <a:solidFill>
                  <a:srgbClr val="FFFF00"/>
                </a:solidFill>
              </a:rPr>
              <a:t>	</a:t>
            </a:r>
            <a:r>
              <a:rPr lang="en-US" sz="1400" i="1" dirty="0"/>
              <a:t>content-weight : amount of image in the resultant image reconstruction</a:t>
            </a:r>
          </a:p>
          <a:p>
            <a:r>
              <a:rPr lang="en-US" sz="1400" i="1" dirty="0"/>
              <a:t>	style-weight : amount of style image in the resultant image</a:t>
            </a:r>
          </a:p>
          <a:p>
            <a:endParaRPr lang="en-US" sz="1400" i="1" dirty="0"/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FF00"/>
                </a:solidFill>
              </a:rPr>
              <a:t>Improving the quality of the generated image</a:t>
            </a:r>
          </a:p>
          <a:p>
            <a:pPr marL="742950" lvl="1" indent="-285750">
              <a:buFontTx/>
              <a:buChar char="-"/>
            </a:pPr>
            <a:r>
              <a:rPr lang="en-US" b="1" dirty="0"/>
              <a:t>1. Making output images smoother 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Tuning the </a:t>
            </a:r>
            <a:r>
              <a:rPr lang="en-US" dirty="0" err="1"/>
              <a:t>tv_weight</a:t>
            </a:r>
            <a:r>
              <a:rPr lang="en-US" dirty="0"/>
              <a:t> parameter </a:t>
            </a:r>
          </a:p>
          <a:p>
            <a:pPr marL="742950" lvl="1" indent="-285750">
              <a:buFontTx/>
              <a:buChar char="-"/>
            </a:pPr>
            <a:r>
              <a:rPr lang="en-US" b="1" dirty="0"/>
              <a:t>2. Choosing optimum style layer and content layers</a:t>
            </a:r>
          </a:p>
          <a:p>
            <a:pPr marL="742950" lvl="1" indent="-285750">
              <a:buFontTx/>
              <a:buChar char="-"/>
            </a:pPr>
            <a:r>
              <a:rPr lang="en-US" b="1" dirty="0"/>
              <a:t>3. Modifying the loss network to improve convergence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by replacing max pooling with avg pooling decreases time taken iterate. </a:t>
            </a:r>
            <a:r>
              <a:rPr lang="en-US" i="1" dirty="0"/>
              <a:t>(</a:t>
            </a:r>
            <a:r>
              <a:rPr lang="en-US" sz="1400" i="1" dirty="0"/>
              <a:t>max pool in general tends to have finer detail style transfer, but could have troubles at lower-</a:t>
            </a:r>
            <a:r>
              <a:rPr lang="en-US" sz="1400" i="1" dirty="0" err="1"/>
              <a:t>freqency</a:t>
            </a:r>
            <a:r>
              <a:rPr lang="en-US" sz="1400" i="1" dirty="0"/>
              <a:t> detail level</a:t>
            </a:r>
            <a:r>
              <a:rPr lang="en-US" i="1" dirty="0"/>
              <a:t>)</a:t>
            </a:r>
            <a:endParaRPr lang="en-US" b="1" i="1" dirty="0">
              <a:solidFill>
                <a:srgbClr val="FFFF00"/>
              </a:solidFill>
            </a:endParaRPr>
          </a:p>
          <a:p>
            <a:pPr marL="1200150" lvl="2" indent="-285750">
              <a:buFontTx/>
              <a:buChar char="-"/>
            </a:pPr>
            <a:r>
              <a:rPr lang="en-US" dirty="0"/>
              <a:t>(</a:t>
            </a:r>
            <a:r>
              <a:rPr lang="en-US" sz="1400" dirty="0"/>
              <a:t>Original VGG topology uses max pooling, but the paper suggests replacing it with average pooling.)</a:t>
            </a:r>
          </a:p>
          <a:p>
            <a:pPr marL="1200150" lvl="2" indent="-285750">
              <a:buFontTx/>
              <a:buChar char="-"/>
            </a:pPr>
            <a:endParaRPr lang="en-US" sz="1400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-    Improving training times</a:t>
            </a:r>
          </a:p>
          <a:p>
            <a:r>
              <a:rPr lang="en-US" b="1" dirty="0">
                <a:solidFill>
                  <a:srgbClr val="FFFF00"/>
                </a:solidFill>
              </a:rPr>
              <a:t>	-   </a:t>
            </a:r>
            <a:r>
              <a:rPr lang="en-US" b="1" dirty="0"/>
              <a:t>1. Down-sample the training image (640x480 to 256x256</a:t>
            </a:r>
            <a:r>
              <a:rPr lang="en-US" dirty="0"/>
              <a:t>)</a:t>
            </a:r>
          </a:p>
          <a:p>
            <a:r>
              <a:rPr lang="en-US" dirty="0"/>
              <a:t>		- </a:t>
            </a:r>
            <a:r>
              <a:rPr lang="en-US" sz="1400" i="1" dirty="0"/>
              <a:t>It decreases the training time by drastically and can easily be used for finding the optimal network architecture</a:t>
            </a:r>
          </a:p>
          <a:p>
            <a:endParaRPr lang="en-US" b="1" dirty="0"/>
          </a:p>
          <a:p>
            <a:r>
              <a:rPr lang="en-US" b="1" dirty="0"/>
              <a:t>	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050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 problems have been encountered 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804E3-4AE6-4B58-95DA-C07D9C780116}"/>
              </a:ext>
            </a:extLst>
          </p:cNvPr>
          <p:cNvSpPr/>
          <p:nvPr/>
        </p:nvSpPr>
        <p:spPr>
          <a:xfrm>
            <a:off x="252723" y="1293919"/>
            <a:ext cx="116865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43315-0235-42D3-AAD9-94957B31424D}"/>
              </a:ext>
            </a:extLst>
          </p:cNvPr>
          <p:cNvSpPr/>
          <p:nvPr/>
        </p:nvSpPr>
        <p:spPr>
          <a:xfrm>
            <a:off x="252723" y="1293919"/>
            <a:ext cx="116865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FF00"/>
                </a:solidFill>
              </a:rPr>
              <a:t>Lack of a GPU enabled system 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rgbClr val="FFFF00"/>
                </a:solidFill>
              </a:rPr>
              <a:t>training taking a longer time (</a:t>
            </a:r>
            <a:r>
              <a:rPr lang="en-US" b="1" i="1" dirty="0">
                <a:solidFill>
                  <a:srgbClr val="FFFF00"/>
                </a:solidFill>
              </a:rPr>
              <a:t>1000 iterations took 3 hours on a CPU driven iteration</a:t>
            </a:r>
            <a:r>
              <a:rPr lang="en-US" b="1" dirty="0">
                <a:solidFill>
                  <a:srgbClr val="FFFF00"/>
                </a:solidFill>
              </a:rPr>
              <a:t>) </a:t>
            </a:r>
          </a:p>
          <a:p>
            <a:pPr marL="742950" lvl="1" indent="-285750">
              <a:buFontTx/>
              <a:buChar char="-"/>
            </a:pPr>
            <a:r>
              <a:rPr lang="en-US" b="1" dirty="0">
                <a:solidFill>
                  <a:srgbClr val="FFFF00"/>
                </a:solidFill>
              </a:rPr>
              <a:t>Lower iterations (</a:t>
            </a:r>
            <a:r>
              <a:rPr lang="en-US" b="1" i="1" dirty="0">
                <a:solidFill>
                  <a:srgbClr val="FFFF00"/>
                </a:solidFill>
              </a:rPr>
              <a:t>say around less than 1000</a:t>
            </a:r>
            <a:r>
              <a:rPr lang="en-US" b="1" dirty="0">
                <a:solidFill>
                  <a:srgbClr val="FFFF00"/>
                </a:solidFill>
              </a:rPr>
              <a:t>) does not produce an identifiable resultant image.</a:t>
            </a:r>
          </a:p>
          <a:p>
            <a:pPr lvl="1"/>
            <a:endParaRPr lang="en-US" b="1" dirty="0">
              <a:solidFill>
                <a:srgbClr val="FFFF00"/>
              </a:solidFill>
            </a:endParaRPr>
          </a:p>
          <a:p>
            <a:pPr marL="0" lvl="1"/>
            <a:r>
              <a:rPr lang="en-US" b="1" dirty="0">
                <a:solidFill>
                  <a:srgbClr val="FFFF00"/>
                </a:solidFill>
              </a:rPr>
              <a:t>-    Memory dumps while running larger iterations</a:t>
            </a:r>
          </a:p>
          <a:p>
            <a:pPr marL="0" lvl="1"/>
            <a:endParaRPr lang="en-US" b="1" dirty="0">
              <a:solidFill>
                <a:srgbClr val="FFFF00"/>
              </a:solidFill>
            </a:endParaRPr>
          </a:p>
          <a:p>
            <a:pPr marL="0" lvl="1"/>
            <a:r>
              <a:rPr lang="en-US" b="1" dirty="0">
                <a:solidFill>
                  <a:srgbClr val="FFFF00"/>
                </a:solidFill>
              </a:rPr>
              <a:t>-    TensorFlow compatibility with python version on </a:t>
            </a:r>
            <a:r>
              <a:rPr lang="en-US" b="1" dirty="0" err="1">
                <a:solidFill>
                  <a:srgbClr val="FFFF00"/>
                </a:solidFill>
              </a:rPr>
              <a:t>Jupyter</a:t>
            </a:r>
            <a:r>
              <a:rPr lang="en-US" b="1" dirty="0">
                <a:solidFill>
                  <a:srgbClr val="FFFF00"/>
                </a:solidFill>
              </a:rPr>
              <a:t> notebooks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69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Future Scope 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804E3-4AE6-4B58-95DA-C07D9C780116}"/>
              </a:ext>
            </a:extLst>
          </p:cNvPr>
          <p:cNvSpPr/>
          <p:nvPr/>
        </p:nvSpPr>
        <p:spPr>
          <a:xfrm>
            <a:off x="252723" y="1293919"/>
            <a:ext cx="116865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43315-0235-42D3-AAD9-94957B31424D}"/>
              </a:ext>
            </a:extLst>
          </p:cNvPr>
          <p:cNvSpPr/>
          <p:nvPr/>
        </p:nvSpPr>
        <p:spPr>
          <a:xfrm>
            <a:off x="252723" y="1293919"/>
            <a:ext cx="11686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FF00"/>
                </a:solidFill>
              </a:rPr>
              <a:t>Deep photo style transfer (style from one photo to another)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FF00"/>
                </a:solidFill>
              </a:rPr>
              <a:t>Video style transfer (resultant video would have a style derived from an image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7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3521692" y="2306730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2271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What is our research project ?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Image Style Transfer </a:t>
            </a:r>
          </a:p>
          <a:p>
            <a:endParaRPr lang="en-US" dirty="0"/>
          </a:p>
          <a:p>
            <a:r>
              <a:rPr lang="en-US" dirty="0"/>
              <a:t>Remember using applications like Prisma, Snapseed, Lucid etc. ?</a:t>
            </a:r>
          </a:p>
          <a:p>
            <a:endParaRPr lang="en-US" dirty="0"/>
          </a:p>
          <a:p>
            <a:r>
              <a:rPr lang="en-US" dirty="0"/>
              <a:t>Ever wondered how these things works? </a:t>
            </a:r>
          </a:p>
          <a:p>
            <a:endParaRPr lang="en-US" dirty="0"/>
          </a:p>
          <a:p>
            <a:r>
              <a:rPr lang="en-US" dirty="0"/>
              <a:t>	Give a photo from our camera roll, select a design to combine both the images and we get a resultant new image which has the </a:t>
            </a:r>
            <a:r>
              <a:rPr lang="en-US" i="1" dirty="0">
                <a:solidFill>
                  <a:srgbClr val="FFFF00"/>
                </a:solidFill>
              </a:rPr>
              <a:t>content</a:t>
            </a:r>
            <a:r>
              <a:rPr lang="en-US" dirty="0"/>
              <a:t> of our input image and </a:t>
            </a:r>
            <a:r>
              <a:rPr lang="en-US" i="1" dirty="0">
                <a:solidFill>
                  <a:srgbClr val="FFFF00"/>
                </a:solidFill>
              </a:rPr>
              <a:t>style</a:t>
            </a:r>
            <a:r>
              <a:rPr lang="en-US" dirty="0"/>
              <a:t> of the design image. In the world of deep learning this is called </a:t>
            </a:r>
            <a:r>
              <a:rPr lang="en-US" b="1" dirty="0">
                <a:solidFill>
                  <a:srgbClr val="FFFF00"/>
                </a:solidFill>
              </a:rPr>
              <a:t>“Style transfer”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style </a:t>
            </a:r>
            <a:r>
              <a:rPr lang="en-US" dirty="0"/>
              <a:t>of a painting is: the way the painter used brush strokes; how these strokes form objects; texture of objects; color palette used.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content</a:t>
            </a:r>
            <a:r>
              <a:rPr lang="en-US" dirty="0"/>
              <a:t> of the image is what objects are present in this image (person, face, dog, eyes, etc.) and their relationships in space.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i="1" dirty="0"/>
              <a:t>Note : We are tweaking an existing algorithm and validating an existing algorithm</a:t>
            </a:r>
            <a:r>
              <a:rPr lang="en-US" dirty="0"/>
              <a:t> 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06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Examples</a:t>
            </a:r>
            <a:endParaRPr lang="en-US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36984-0AE9-4EF9-A2CB-733990DE1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48" y="1133043"/>
            <a:ext cx="11315743" cy="518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0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What papers is the research based on?</a:t>
            </a:r>
            <a:endParaRPr lang="en-US" sz="32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5273C2-AEA2-4910-82A9-79B0B3827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268971"/>
              </p:ext>
            </p:extLst>
          </p:nvPr>
        </p:nvGraphicFramePr>
        <p:xfrm>
          <a:off x="252723" y="1293919"/>
          <a:ext cx="11686553" cy="3139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F62D7EA-986C-4F00-84CF-154785D30F80}"/>
              </a:ext>
            </a:extLst>
          </p:cNvPr>
          <p:cNvSpPr txBox="1"/>
          <p:nvPr/>
        </p:nvSpPr>
        <p:spPr>
          <a:xfrm>
            <a:off x="252723" y="5240915"/>
            <a:ext cx="11113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Note: </a:t>
            </a:r>
            <a:r>
              <a:rPr lang="en-US" b="1" i="1" dirty="0"/>
              <a:t>Perceptual Losses for Real-Time Style Transfer and Super-Resolution </a:t>
            </a:r>
            <a:r>
              <a:rPr lang="en-US" i="1" dirty="0"/>
              <a:t>can stylize images </a:t>
            </a:r>
            <a:r>
              <a:rPr lang="en-US" b="1" i="1" dirty="0"/>
              <a:t>hundreds of times faster</a:t>
            </a:r>
            <a:r>
              <a:rPr lang="en-US" i="1" dirty="0"/>
              <a:t> than the optimization-based method presented by </a:t>
            </a:r>
            <a:r>
              <a:rPr lang="en-US" i="1" dirty="0" err="1"/>
              <a:t>Gatys</a:t>
            </a:r>
            <a:r>
              <a:rPr lang="en-US" i="1" dirty="0"/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351767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are the requirements?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39C6F4-3585-466D-9DFF-2C26634AA9F7}"/>
              </a:ext>
            </a:extLst>
          </p:cNvPr>
          <p:cNvSpPr/>
          <p:nvPr/>
        </p:nvSpPr>
        <p:spPr>
          <a:xfrm>
            <a:off x="252723" y="1293919"/>
            <a:ext cx="11686553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00"/>
                </a:solidFill>
              </a:rPr>
              <a:t>Pre-trained VGG19 network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	</a:t>
            </a:r>
            <a:r>
              <a:rPr lang="en-US" sz="1400" i="1" dirty="0"/>
              <a:t>VGG19 – a 19 weight layer network</a:t>
            </a:r>
            <a:r>
              <a:rPr lang="en-US" sz="1400" i="1" dirty="0">
                <a:solidFill>
                  <a:srgbClr val="FFFF00"/>
                </a:solidFill>
              </a:rPr>
              <a:t>, </a:t>
            </a:r>
            <a:r>
              <a:rPr lang="en-US" sz="1400" i="1" dirty="0"/>
              <a:t>is trained on a subset of the ImageNet database, which consists of more than a million images and can classify images into many object categories.</a:t>
            </a:r>
            <a:r>
              <a:rPr lang="en-US" sz="1400" i="1" dirty="0">
                <a:solidFill>
                  <a:srgbClr val="FFFF00"/>
                </a:solidFill>
              </a:rPr>
              <a:t> </a:t>
            </a:r>
            <a:r>
              <a:rPr lang="en-US" sz="1400" i="1" dirty="0"/>
              <a:t>(D</a:t>
            </a:r>
            <a:r>
              <a:rPr lang="en-US" sz="1400" dirty="0"/>
              <a:t>eveloped and trained by Oxford's renowned Visual Geometry Group)</a:t>
            </a:r>
          </a:p>
          <a:p>
            <a:pPr lvl="1"/>
            <a:endParaRPr lang="en-US" sz="1400" i="1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00"/>
                </a:solidFill>
              </a:rPr>
              <a:t>TensorFlow (v 1.9.0)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FF00"/>
                </a:solidFill>
              </a:rPr>
              <a:t>Numpy</a:t>
            </a:r>
            <a:r>
              <a:rPr lang="en-US" dirty="0">
                <a:solidFill>
                  <a:srgbClr val="FFFF00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Scipy</a:t>
            </a: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00"/>
                </a:solidFill>
              </a:rPr>
              <a:t>Pillow or PIL (Python Imaging Library) – </a:t>
            </a:r>
            <a:r>
              <a:rPr lang="en-US" dirty="0"/>
              <a:t>library for image manipulation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 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66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How do we separate style and content of an image?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By using convolutional neural networks(CNNs)</a:t>
            </a:r>
          </a:p>
          <a:p>
            <a:r>
              <a:rPr lang="en-US" dirty="0"/>
              <a:t>	</a:t>
            </a:r>
            <a:r>
              <a:rPr lang="en-US" sz="1600" i="1" dirty="0"/>
              <a:t>Wiki </a:t>
            </a:r>
            <a:r>
              <a:rPr lang="en-US" sz="1600" i="1" dirty="0" err="1"/>
              <a:t>defn</a:t>
            </a:r>
            <a:r>
              <a:rPr lang="en-US" sz="1600" i="1" dirty="0"/>
              <a:t>. a </a:t>
            </a:r>
            <a:r>
              <a:rPr lang="en-US" sz="1600" b="1" i="1" dirty="0"/>
              <a:t>convolutional neural network</a:t>
            </a:r>
            <a:r>
              <a:rPr lang="en-US" sz="1600" i="1" dirty="0"/>
              <a:t> (</a:t>
            </a:r>
            <a:r>
              <a:rPr lang="en-US" sz="1600" b="1" i="1" dirty="0"/>
              <a:t>CNN</a:t>
            </a:r>
            <a:r>
              <a:rPr lang="en-US" sz="1600" i="1" dirty="0"/>
              <a:t>) is a class of deep, feed-forward artificial neural networks, most commonly applied to analyzing visual imagery. CNNs use a variation of multilayer </a:t>
            </a:r>
            <a:r>
              <a:rPr lang="en-US" sz="1600" i="1" dirty="0" err="1"/>
              <a:t>perceptrons</a:t>
            </a:r>
            <a:r>
              <a:rPr lang="en-US" sz="1600" i="1" dirty="0"/>
              <a:t> designed to require minimal preprocessing. They were inspired by biological process,</a:t>
            </a:r>
            <a:r>
              <a:rPr lang="en-US" sz="1600" i="1" baseline="30000" dirty="0"/>
              <a:t> </a:t>
            </a:r>
            <a:r>
              <a:rPr lang="en-US" sz="1600" i="1" dirty="0"/>
              <a:t>namely the connectivity pattern between neurons resembles the organization of the animal visual cortex</a:t>
            </a:r>
            <a:r>
              <a:rPr lang="en-US" sz="1600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FFFF00"/>
                </a:solidFill>
              </a:rPr>
              <a:t>	</a:t>
            </a:r>
            <a:r>
              <a:rPr lang="en-US" b="1" dirty="0"/>
              <a:t>- </a:t>
            </a:r>
            <a:r>
              <a:rPr lang="en-US" dirty="0"/>
              <a:t>filters in the first layers in CNNs recognize simple patterns, brush strokes, textures, etc.</a:t>
            </a:r>
          </a:p>
          <a:p>
            <a:endParaRPr lang="en-US" dirty="0"/>
          </a:p>
          <a:p>
            <a:r>
              <a:rPr lang="en-US" dirty="0"/>
              <a:t>	- filters in the intermediate layers happen to locate and recognize major objects in the image, such as a dog, a building or a mountain.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dirty="0"/>
              <a:t>Note: If we take a convolutional neural network that has already been trained to recognize objects within images then that network will have developed some internal independent representations of the content and style contained within a given image.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r>
              <a:rPr lang="en-US" dirty="0"/>
              <a:t>In a VGG net, shallow layers learns low level features and as we go deeper into the network these convolutional layers are able to represent much larger scale features 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1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How much work has been done 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4D73A6-5154-4C62-B321-B94068490050}"/>
              </a:ext>
            </a:extLst>
          </p:cNvPr>
          <p:cNvSpPr/>
          <p:nvPr/>
        </p:nvSpPr>
        <p:spPr>
          <a:xfrm>
            <a:off x="252723" y="1293919"/>
            <a:ext cx="116865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FF00"/>
                </a:solidFill>
              </a:rPr>
              <a:t>Implemented </a:t>
            </a:r>
            <a:r>
              <a:rPr lang="en-US" b="1" dirty="0" err="1">
                <a:solidFill>
                  <a:srgbClr val="FFFF00"/>
                </a:solidFill>
              </a:rPr>
              <a:t>Gatys</a:t>
            </a:r>
            <a:r>
              <a:rPr lang="en-US" b="1" dirty="0">
                <a:solidFill>
                  <a:srgbClr val="FFFF00"/>
                </a:solidFill>
              </a:rPr>
              <a:t> neural algorithm of artistic style </a:t>
            </a:r>
          </a:p>
          <a:p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FF00"/>
                </a:solidFill>
              </a:rPr>
              <a:t>Ran iterations on the already trained VGG19 network to obtain resultant images.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FFFF00"/>
                </a:solidFill>
              </a:rPr>
              <a:t>Ran iterations with default hyperparameters as specified by the papers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rgbClr val="FFFF00"/>
                </a:solidFill>
              </a:rPr>
              <a:t>(Code will be shown)</a:t>
            </a: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9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How much work has been done (output) 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789D1-1211-4BEF-9E99-D5E13602C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51" y="1133043"/>
            <a:ext cx="11461921" cy="54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3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81BA-A195-4668-9825-57A25858D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11555" b="-1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A36BA6-51EB-4796-BC34-BEDE073CE5D7}"/>
              </a:ext>
            </a:extLst>
          </p:cNvPr>
          <p:cNvSpPr/>
          <p:nvPr/>
        </p:nvSpPr>
        <p:spPr>
          <a:xfrm>
            <a:off x="294915" y="548268"/>
            <a:ext cx="112340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How much work has been done (output) 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088AEE-AC7C-44CB-9325-DE146267B09F}"/>
              </a:ext>
            </a:extLst>
          </p:cNvPr>
          <p:cNvSpPr/>
          <p:nvPr/>
        </p:nvSpPr>
        <p:spPr>
          <a:xfrm>
            <a:off x="252723" y="1293919"/>
            <a:ext cx="116865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  <a:p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FBFE2-15C7-40DB-B912-526B4029E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61" y="1698268"/>
            <a:ext cx="11271780" cy="24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1746</TotalTime>
  <Words>291</Words>
  <Application>Microsoft Office PowerPoint</Application>
  <PresentationFormat>Widescreen</PresentationFormat>
  <Paragraphs>153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</vt:lpstr>
      <vt:lpstr>IMAGE STYLE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IMAGE STYLE TRANSFER</dc:title>
  <dc:creator>andrews tito</dc:creator>
  <cp:lastModifiedBy>andrews tito</cp:lastModifiedBy>
  <cp:revision>59</cp:revision>
  <dcterms:created xsi:type="dcterms:W3CDTF">2018-08-07T21:37:48Z</dcterms:created>
  <dcterms:modified xsi:type="dcterms:W3CDTF">2018-08-15T19:56:55Z</dcterms:modified>
</cp:coreProperties>
</file>